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y="5143500" cx="9144000"/>
  <p:notesSz cx="6858000" cy="9144000"/>
  <p:embeddedFontLst>
    <p:embeddedFont>
      <p:font typeface="Roboto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-regular.fntdata"/><Relationship Id="rId11" Type="http://schemas.openxmlformats.org/officeDocument/2006/relationships/slide" Target="slides/slide6.xml"/><Relationship Id="rId22" Type="http://schemas.openxmlformats.org/officeDocument/2006/relationships/font" Target="fonts/Roboto-italic.fntdata"/><Relationship Id="rId10" Type="http://schemas.openxmlformats.org/officeDocument/2006/relationships/slide" Target="slides/slide5.xml"/><Relationship Id="rId21" Type="http://schemas.openxmlformats.org/officeDocument/2006/relationships/font" Target="fonts/Roboto-bold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23" Type="http://schemas.openxmlformats.org/officeDocument/2006/relationships/font" Target="fonts/Roboto-boldItalic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19" Type="http://schemas.openxmlformats.org/officeDocument/2006/relationships/slide" Target="slides/slide14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5decf94e8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5decf94e8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1460baab020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1460baab020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145decf94e8_0_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145decf94e8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45decf94e8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145decf94e8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144afa91fa3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144afa91fa3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1446eab95c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1446eab95c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45decf94e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45decf94e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fe0214bb80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fe0214bb80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fe0214bb8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fe0214bb8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fe0214bb80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fe0214bb80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145decf94e8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145decf94e8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45decf94e8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45decf94e8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45decf94e8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45decf94e8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11" name="Google Shape;11;p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1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71" name="Google Shape;71;p1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1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1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Google Shape;76;p11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Google Shape;78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1" name="Google Shape;21;p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Google Shape;26;p3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Google Shape;29;p4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Google Shape;30;p4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6181163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4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4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Google Shape;35;p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6" name="Google Shape;36;p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7" name="Google Shape;37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0" name="Google Shape;40;p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" name="Google Shape;41;p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" name="Google Shape;42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" name="Google Shape;45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8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" name="Google Shape;52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8"/>
            <p:cNvSpPr/>
            <p:nvPr/>
          </p:nvSpPr>
          <p:spPr>
            <a:xfrm flipH="1" rot="10800000">
              <a:off x="7113588" y="107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Google Shape;57;p8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1" name="Google Shape;6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2" name="Google Shape;62;p9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63" name="Google Shape;63;p9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64" name="Google Shape;6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68" name="Google Shape;68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dk2"/>
                </a:solidFill>
              </a:defRPr>
            </a:lvl1pPr>
            <a:lvl2pPr lvl="1">
              <a:buNone/>
              <a:defRPr>
                <a:solidFill>
                  <a:schemeClr val="dk2"/>
                </a:solidFill>
              </a:defRPr>
            </a:lvl2pPr>
            <a:lvl3pPr lvl="2">
              <a:buNone/>
              <a:defRPr>
                <a:solidFill>
                  <a:schemeClr val="dk2"/>
                </a:solidFill>
              </a:defRPr>
            </a:lvl3pPr>
            <a:lvl4pPr lvl="3">
              <a:buNone/>
              <a:defRPr>
                <a:solidFill>
                  <a:schemeClr val="dk2"/>
                </a:solidFill>
              </a:defRPr>
            </a:lvl4pPr>
            <a:lvl5pPr lvl="4">
              <a:buNone/>
              <a:defRPr>
                <a:solidFill>
                  <a:schemeClr val="dk2"/>
                </a:solidFill>
              </a:defRPr>
            </a:lvl5pPr>
            <a:lvl6pPr lvl="5">
              <a:buNone/>
              <a:defRPr>
                <a:solidFill>
                  <a:schemeClr val="dk2"/>
                </a:solidFill>
              </a:defRPr>
            </a:lvl6pPr>
            <a:lvl7pPr lvl="6">
              <a:buNone/>
              <a:defRPr>
                <a:solidFill>
                  <a:schemeClr val="dk2"/>
                </a:solidFill>
              </a:defRPr>
            </a:lvl7pPr>
            <a:lvl8pPr lvl="7">
              <a:buNone/>
              <a:defRPr>
                <a:solidFill>
                  <a:schemeClr val="dk2"/>
                </a:solidFill>
              </a:defRPr>
            </a:lvl8pPr>
            <a:lvl9pPr lvl="8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"/>
              <a:buChar char="●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●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○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"/>
              <a:buChar char="■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png"/><Relationship Id="rId4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7.png"/><Relationship Id="rId7" Type="http://schemas.openxmlformats.org/officeDocument/2006/relationships/image" Target="../media/image12.png"/><Relationship Id="rId8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3"/>
          <p:cNvSpPr txBox="1"/>
          <p:nvPr>
            <p:ph type="ctrTitle"/>
          </p:nvPr>
        </p:nvSpPr>
        <p:spPr>
          <a:xfrm>
            <a:off x="1450850" y="812000"/>
            <a:ext cx="5638500" cy="877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#</a:t>
            </a:r>
            <a:r>
              <a:rPr lang="ru"/>
              <a:t>bookbot21_official_bot</a:t>
            </a:r>
            <a:endParaRPr/>
          </a:p>
        </p:txBody>
      </p:sp>
      <p:sp>
        <p:nvSpPr>
          <p:cNvPr id="86" name="Google Shape;86;p13"/>
          <p:cNvSpPr txBox="1"/>
          <p:nvPr>
            <p:ph idx="1" type="subTitle"/>
          </p:nvPr>
        </p:nvSpPr>
        <p:spPr>
          <a:xfrm>
            <a:off x="608363" y="206866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Telegram-бот для бронирования инвентаря и помещений в Школе 21</a:t>
            </a:r>
            <a:endParaRPr/>
          </a:p>
        </p:txBody>
      </p:sp>
      <p:sp>
        <p:nvSpPr>
          <p:cNvPr id="87" name="Google Shape;87;p13"/>
          <p:cNvSpPr txBox="1"/>
          <p:nvPr/>
        </p:nvSpPr>
        <p:spPr>
          <a:xfrm>
            <a:off x="863050" y="3000050"/>
            <a:ext cx="72024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Команда “</a:t>
            </a:r>
            <a:r>
              <a:rPr lang="ru" sz="32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We want to work in Sber”</a:t>
            </a:r>
            <a:endParaRPr sz="25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реализации</a:t>
            </a:r>
            <a:endParaRPr/>
          </a:p>
        </p:txBody>
      </p:sp>
      <p:sp>
        <p:nvSpPr>
          <p:cNvPr id="146" name="Google Shape;146;p22"/>
          <p:cNvSpPr txBox="1"/>
          <p:nvPr>
            <p:ph idx="1" type="body"/>
          </p:nvPr>
        </p:nvSpPr>
        <p:spPr>
          <a:xfrm>
            <a:off x="311700" y="1342900"/>
            <a:ext cx="8520600" cy="27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Полностью динамическая модель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Собственный сервер</a:t>
            </a:r>
            <a:endParaRPr/>
          </a:p>
        </p:txBody>
      </p:sp>
      <p:pic>
        <p:nvPicPr>
          <p:cNvPr id="147" name="Google Shape;14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7402" y="696925"/>
            <a:ext cx="3464374" cy="228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9875" y="2409900"/>
            <a:ext cx="4917524" cy="2282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Особенности реализации</a:t>
            </a:r>
            <a:endParaRPr/>
          </a:p>
        </p:txBody>
      </p:sp>
      <p:sp>
        <p:nvSpPr>
          <p:cNvPr id="154" name="Google Shape;154;p23"/>
          <p:cNvSpPr txBox="1"/>
          <p:nvPr>
            <p:ph idx="1" type="body"/>
          </p:nvPr>
        </p:nvSpPr>
        <p:spPr>
          <a:xfrm>
            <a:off x="311700" y="1342900"/>
            <a:ext cx="8520600" cy="27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Полностью динамическая модель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55" name="Google Shape;15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050" y="2045000"/>
            <a:ext cx="8268298" cy="258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4"/>
          <p:cNvSpPr txBox="1"/>
          <p:nvPr>
            <p:ph type="title"/>
          </p:nvPr>
        </p:nvSpPr>
        <p:spPr>
          <a:xfrm>
            <a:off x="276475" y="274950"/>
            <a:ext cx="6440700" cy="60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UI/UX</a:t>
            </a:r>
            <a:endParaRPr/>
          </a:p>
        </p:txBody>
      </p:sp>
      <p:pic>
        <p:nvPicPr>
          <p:cNvPr id="161" name="Google Shape;161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1100" y="923600"/>
            <a:ext cx="8839204" cy="37074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развития и внедрения</a:t>
            </a:r>
            <a:endParaRPr/>
          </a:p>
        </p:txBody>
      </p: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Получить обратную связь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Провести нагрузочное тестирование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Составить руководство программиста и пользователя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Привлечение бюджета Sber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Реализовать защиту данных и повысить устойчивость бота к неправомерному доступу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Разместить на каждом объекте бронирования QR-код бота.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6"/>
          <p:cNvSpPr txBox="1"/>
          <p:nvPr>
            <p:ph type="title"/>
          </p:nvPr>
        </p:nvSpPr>
        <p:spPr>
          <a:xfrm>
            <a:off x="1127500" y="436900"/>
            <a:ext cx="5013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Спасибо за внимание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400" y="375775"/>
            <a:ext cx="847725" cy="850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9949" y="564025"/>
            <a:ext cx="3087374" cy="3820899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6"/>
          <p:cNvSpPr txBox="1"/>
          <p:nvPr>
            <p:ph type="title"/>
          </p:nvPr>
        </p:nvSpPr>
        <p:spPr>
          <a:xfrm>
            <a:off x="299850" y="1504625"/>
            <a:ext cx="4725300" cy="288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Благодарим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Сбер за отличный хакатон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Всех пиров в Школе 21 кто помогал нам с разработкой бота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ru" sz="2000"/>
              <a:t>Организаторов за вкусные пиццы</a:t>
            </a:r>
            <a:endParaRPr sz="2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Проблема и актуальность</a:t>
            </a:r>
            <a:endParaRPr/>
          </a:p>
        </p:txBody>
      </p:sp>
      <p:sp>
        <p:nvSpPr>
          <p:cNvPr id="93" name="Google Shape;93;p14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ru"/>
              <a:t>В настоящее время</a:t>
            </a:r>
            <a:r>
              <a:rPr lang="ru"/>
              <a:t> </a:t>
            </a:r>
            <a:r>
              <a:rPr lang="ru"/>
              <a:t>в Школе 21 </a:t>
            </a:r>
            <a:r>
              <a:rPr lang="ru"/>
              <a:t>бронирование переговорок, спортивного </a:t>
            </a:r>
            <a:r>
              <a:rPr lang="ru"/>
              <a:t>инвентаря</a:t>
            </a:r>
            <a:r>
              <a:rPr lang="ru"/>
              <a:t> и настольных игр </a:t>
            </a:r>
            <a:r>
              <a:rPr lang="ru"/>
              <a:t>происходит</a:t>
            </a:r>
            <a:r>
              <a:rPr lang="ru"/>
              <a:t> “по старинке” в гугл-таблицах. Мы решили автоматизировать процесс бронирования с помощью телеграм бота. К тому же это удобно, эстетично и самое главное доступно из каждого смартфона.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Существующие решения:</a:t>
            </a:r>
            <a:endParaRPr/>
          </a:p>
        </p:txBody>
      </p:sp>
      <p:pic>
        <p:nvPicPr>
          <p:cNvPr id="99" name="Google Shape;9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175" y="1152575"/>
            <a:ext cx="8400548" cy="276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10000"/>
            <a:ext cx="2647500" cy="14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Постановка задачи</a:t>
            </a:r>
            <a:endParaRPr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9175" y="410000"/>
            <a:ext cx="5878651" cy="419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7"/>
          <p:cNvSpPr txBox="1"/>
          <p:nvPr>
            <p:ph type="title"/>
          </p:nvPr>
        </p:nvSpPr>
        <p:spPr>
          <a:xfrm>
            <a:off x="311700" y="410000"/>
            <a:ext cx="32844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Разграничение ролей</a:t>
            </a:r>
            <a:endParaRPr/>
          </a:p>
        </p:txBody>
      </p:sp>
      <p:pic>
        <p:nvPicPr>
          <p:cNvPr id="111" name="Google Shape;11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6100" y="216425"/>
            <a:ext cx="4777477" cy="4634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8"/>
          <p:cNvSpPr txBox="1"/>
          <p:nvPr>
            <p:ph type="title"/>
          </p:nvPr>
        </p:nvSpPr>
        <p:spPr>
          <a:xfrm>
            <a:off x="153750" y="410000"/>
            <a:ext cx="2390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Организация данных  в таблицах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7" name="Google Shape;11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4150" y="275700"/>
            <a:ext cx="6550197" cy="4411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</a:t>
            </a:r>
            <a:r>
              <a:rPr lang="ru"/>
              <a:t>ехнологический стек</a:t>
            </a:r>
            <a:endParaRPr/>
          </a:p>
        </p:txBody>
      </p:sp>
      <p:pic>
        <p:nvPicPr>
          <p:cNvPr id="123" name="Google Shape;123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43375" y="307250"/>
            <a:ext cx="2915852" cy="1154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4162" y="1202725"/>
            <a:ext cx="2221078" cy="1553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6975" y="3431900"/>
            <a:ext cx="2842151" cy="140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20488" y="2825850"/>
            <a:ext cx="2542821" cy="15539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94499" y="1721800"/>
            <a:ext cx="1740525" cy="169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6983" y="1320225"/>
            <a:ext cx="2109037" cy="16999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0"/>
          <p:cNvSpPr txBox="1"/>
          <p:nvPr>
            <p:ph type="title"/>
          </p:nvPr>
        </p:nvSpPr>
        <p:spPr>
          <a:xfrm>
            <a:off x="311700" y="410000"/>
            <a:ext cx="1917900" cy="216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Состав команды</a:t>
            </a:r>
            <a:endParaRPr/>
          </a:p>
        </p:txBody>
      </p:sp>
      <p:pic>
        <p:nvPicPr>
          <p:cNvPr id="134" name="Google Shape;13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5663" y="776775"/>
            <a:ext cx="5972175" cy="3733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разработки</a:t>
            </a:r>
            <a:endParaRPr/>
          </a:p>
        </p:txBody>
      </p:sp>
      <p:sp>
        <p:nvSpPr>
          <p:cNvPr id="140" name="Google Shape;140;p21"/>
          <p:cNvSpPr txBox="1"/>
          <p:nvPr>
            <p:ph idx="1" type="body"/>
          </p:nvPr>
        </p:nvSpPr>
        <p:spPr>
          <a:xfrm>
            <a:off x="311700" y="1342900"/>
            <a:ext cx="8520600" cy="271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120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Регистрация телеграмм бота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Описание логики работы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Создание баз данных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Взаимодействие с базой данных (запросы, внесение изменений)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Тестирование бота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ru"/>
              <a:t>Оформление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